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308" r:id="rId4"/>
    <p:sldId id="307" r:id="rId5"/>
    <p:sldId id="258" r:id="rId6"/>
    <p:sldId id="259" r:id="rId7"/>
    <p:sldId id="305" r:id="rId8"/>
    <p:sldId id="306" r:id="rId9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tefan Pfaeffli" initials="SP" lastIdx="0" clrIdx="0">
    <p:extLst>
      <p:ext uri="{19B8F6BF-5375-455C-9EA6-DF929625EA0E}">
        <p15:presenceInfo xmlns:p15="http://schemas.microsoft.com/office/powerpoint/2012/main" userId="7cb9330591924594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033" autoAdjust="0"/>
    <p:restoredTop sz="96187" autoAdjust="0"/>
  </p:normalViewPr>
  <p:slideViewPr>
    <p:cSldViewPr snapToGrid="0" showGuides="1">
      <p:cViewPr>
        <p:scale>
          <a:sx n="80" d="100"/>
          <a:sy n="80" d="100"/>
        </p:scale>
        <p:origin x="84" y="63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5376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34FB73-A11B-45F5-A79D-91C0BF2F0593}" type="datetimeFigureOut">
              <a:rPr lang="de-CH" smtClean="0"/>
              <a:t>12.05.2016</a:t>
            </a:fld>
            <a:endParaRPr lang="de-CH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CH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073C0A-F8A3-43FA-856F-C89FADD2171D}" type="slidenum">
              <a:rPr lang="de-CH" smtClean="0"/>
              <a:t>‹#›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1355145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0D751-E6F5-412A-925F-280142A6FA87}" type="datetime1">
              <a:rPr lang="de-CH" smtClean="0"/>
              <a:t>12.05.2016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FCADC-0977-4DF9-A3E3-42A1C14D0AB3}" type="slidenum">
              <a:rPr lang="de-CH" smtClean="0"/>
              <a:t>‹#›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6599823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24A2E-75CD-4913-A1A8-D311BF5A8157}" type="datetime1">
              <a:rPr lang="de-CH" smtClean="0"/>
              <a:t>12.05.2016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FCADC-0977-4DF9-A3E3-42A1C14D0AB3}" type="slidenum">
              <a:rPr lang="de-CH" smtClean="0"/>
              <a:t>‹#›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8404288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F398B-7159-49FC-9722-27C1025E592E}" type="datetime1">
              <a:rPr lang="de-CH" smtClean="0"/>
              <a:t>12.05.2016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FCADC-0977-4DF9-A3E3-42A1C14D0AB3}" type="slidenum">
              <a:rPr lang="de-CH" smtClean="0"/>
              <a:t>‹#›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9203567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EA985-EC70-43BA-A707-9AB8E5DD4063}" type="datetime1">
              <a:rPr lang="de-CH" smtClean="0"/>
              <a:t>12.05.2016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FCADC-0977-4DF9-A3E3-42A1C14D0AB3}" type="slidenum">
              <a:rPr lang="de-CH" smtClean="0"/>
              <a:t>‹#›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5640541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2BA87-4EF6-4A7A-91E2-D5BA5EACA5D3}" type="datetime1">
              <a:rPr lang="de-CH" smtClean="0"/>
              <a:t>12.05.2016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FCADC-0977-4DF9-A3E3-42A1C14D0AB3}" type="slidenum">
              <a:rPr lang="de-CH" smtClean="0"/>
              <a:t>‹#›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262640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C1099-9BB5-4155-AE9E-CD48031F2A14}" type="datetime1">
              <a:rPr lang="de-CH" smtClean="0"/>
              <a:t>12.05.2016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FCADC-0977-4DF9-A3E3-42A1C14D0AB3}" type="slidenum">
              <a:rPr lang="de-CH" smtClean="0"/>
              <a:t>‹#›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9048573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E1520-E5C8-4136-AC02-233264FCF0C3}" type="datetime1">
              <a:rPr lang="de-CH" smtClean="0"/>
              <a:t>12.05.2016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FCADC-0977-4DF9-A3E3-42A1C14D0AB3}" type="slidenum">
              <a:rPr lang="de-CH" smtClean="0"/>
              <a:t>‹#›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6448373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C5003-105D-4B81-83FC-D4B5E72D3FDF}" type="datetime1">
              <a:rPr lang="de-CH" smtClean="0"/>
              <a:t>12.05.2016</a:t>
            </a:fld>
            <a:endParaRPr lang="de-CH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FCADC-0977-4DF9-A3E3-42A1C14D0AB3}" type="slidenum">
              <a:rPr lang="de-CH" smtClean="0"/>
              <a:t>‹#›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2067884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CD238-F2CE-401D-ADD2-19F32CA761D9}" type="datetime1">
              <a:rPr lang="de-CH" smtClean="0"/>
              <a:t>12.05.2016</a:t>
            </a:fld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FCADC-0977-4DF9-A3E3-42A1C14D0AB3}" type="slidenum">
              <a:rPr lang="de-CH" smtClean="0"/>
              <a:t>‹#›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8427448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BE748-5BC6-4B6B-99E1-7BD37D6B8075}" type="datetime1">
              <a:rPr lang="de-CH" smtClean="0"/>
              <a:t>12.05.2016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FCADC-0977-4DF9-A3E3-42A1C14D0AB3}" type="slidenum">
              <a:rPr lang="de-CH" smtClean="0"/>
              <a:t>‹#›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4713566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CH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53EE9-8453-4BEC-8D55-BF2A411B34B0}" type="datetime1">
              <a:rPr lang="de-CH" smtClean="0"/>
              <a:t>12.05.2016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FCADC-0977-4DF9-A3E3-42A1C14D0AB3}" type="slidenum">
              <a:rPr lang="de-CH" smtClean="0"/>
              <a:t>‹#›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5451360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6ECA52-4E1A-4A87-B64C-6953C09F286F}" type="datetime1">
              <a:rPr lang="de-CH" smtClean="0"/>
              <a:t>12.05.2016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4FCADC-0977-4DF9-A3E3-42A1C14D0AB3}" type="slidenum">
              <a:rPr lang="de-CH" smtClean="0"/>
              <a:t>‹#›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4537936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sq-AL" b="1" noProof="0" dirty="0" smtClean="0"/>
              <a:t>Ligji për </a:t>
            </a:r>
            <a:r>
              <a:rPr lang="en-US" b="1" noProof="0" dirty="0" smtClean="0"/>
              <a:t>F</a:t>
            </a:r>
            <a:r>
              <a:rPr lang="sq-AL" b="1" noProof="0" dirty="0" err="1" smtClean="0"/>
              <a:t>inancat</a:t>
            </a:r>
            <a:r>
              <a:rPr lang="sq-AL" b="1" noProof="0" dirty="0" smtClean="0"/>
              <a:t> </a:t>
            </a:r>
            <a:r>
              <a:rPr lang="en-US" b="1" noProof="0" dirty="0" smtClean="0"/>
              <a:t>V</a:t>
            </a:r>
            <a:r>
              <a:rPr lang="sq-AL" b="1" noProof="0" dirty="0" err="1" smtClean="0"/>
              <a:t>endore</a:t>
            </a:r>
            <a:r>
              <a:rPr lang="sq-AL" noProof="0" dirty="0" smtClean="0"/>
              <a:t/>
            </a:r>
            <a:br>
              <a:rPr lang="sq-AL" noProof="0" dirty="0" smtClean="0"/>
            </a:br>
            <a:r>
              <a:rPr lang="sq-AL" noProof="0" dirty="0" smtClean="0"/>
              <a:t>Seksioni B: MFP</a:t>
            </a:r>
            <a:endParaRPr lang="sq-AL" noProof="0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868045"/>
            <a:ext cx="9144000" cy="1655762"/>
          </a:xfrm>
        </p:spPr>
        <p:txBody>
          <a:bodyPr>
            <a:normAutofit fontScale="92500" lnSpcReduction="10000"/>
          </a:bodyPr>
          <a:lstStyle/>
          <a:p>
            <a:r>
              <a:rPr lang="sq-AL" b="1" noProof="0" dirty="0" err="1" smtClean="0"/>
              <a:t>Inputi</a:t>
            </a:r>
            <a:r>
              <a:rPr lang="sq-AL" b="1" noProof="0" dirty="0" smtClean="0"/>
              <a:t> i DLDP</a:t>
            </a:r>
          </a:p>
          <a:p>
            <a:r>
              <a:rPr lang="sq-AL" noProof="0" dirty="0" smtClean="0"/>
              <a:t>Përgatitur nga</a:t>
            </a:r>
          </a:p>
          <a:p>
            <a:r>
              <a:rPr lang="sq-AL" noProof="0" dirty="0" smtClean="0"/>
              <a:t>Stefan </a:t>
            </a:r>
            <a:r>
              <a:rPr lang="sq-AL" noProof="0" dirty="0" err="1" smtClean="0"/>
              <a:t>Pfaeffli</a:t>
            </a:r>
            <a:r>
              <a:rPr lang="sq-AL" noProof="0" dirty="0" smtClean="0"/>
              <a:t> dhe Ornela Shapo</a:t>
            </a:r>
          </a:p>
          <a:p>
            <a:r>
              <a:rPr lang="sq-AL" noProof="0" dirty="0" smtClean="0"/>
              <a:t>Mbështetur nga specialistet kombëtarë të MFP dhe ekipi i </a:t>
            </a:r>
            <a:r>
              <a:rPr lang="sq-AL" noProof="0" dirty="0" err="1" smtClean="0"/>
              <a:t>dldp</a:t>
            </a:r>
            <a:endParaRPr lang="sq-AL" noProof="0" dirty="0"/>
          </a:p>
        </p:txBody>
      </p:sp>
      <p:sp>
        <p:nvSpPr>
          <p:cNvPr id="4" name="Textfeld 3"/>
          <p:cNvSpPr txBox="1"/>
          <p:nvPr/>
        </p:nvSpPr>
        <p:spPr>
          <a:xfrm>
            <a:off x="4317069" y="5791199"/>
            <a:ext cx="4237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q-AL" dirty="0" smtClean="0"/>
              <a:t>Takim pune </a:t>
            </a:r>
            <a:r>
              <a:rPr lang="en-US" dirty="0" err="1" smtClean="0"/>
              <a:t>i</a:t>
            </a:r>
            <a:r>
              <a:rPr lang="sq-AL" dirty="0" smtClean="0"/>
              <a:t> datës 22 </a:t>
            </a:r>
            <a:r>
              <a:rPr lang="en-US" dirty="0" smtClean="0"/>
              <a:t>P</a:t>
            </a:r>
            <a:r>
              <a:rPr lang="sq-AL" dirty="0" err="1" smtClean="0"/>
              <a:t>rill</a:t>
            </a:r>
            <a:r>
              <a:rPr lang="sq-AL" dirty="0" smtClean="0"/>
              <a:t> 2016 në Tiranë</a:t>
            </a:r>
            <a:endParaRPr lang="sq-AL" dirty="0"/>
          </a:p>
        </p:txBody>
      </p:sp>
    </p:spTree>
    <p:extLst>
      <p:ext uri="{BB962C8B-B14F-4D97-AF65-F5344CB8AC3E}">
        <p14:creationId xmlns:p14="http://schemas.microsoft.com/office/powerpoint/2010/main" val="20163047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q-AL" b="1" noProof="0" dirty="0" smtClean="0"/>
              <a:t>Përmbajtja</a:t>
            </a:r>
            <a:endParaRPr lang="sq-AL" b="1" noProof="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q-AL" noProof="0" dirty="0" smtClean="0"/>
              <a:t>Konteksti dhe qëllimi i takimit të punës</a:t>
            </a:r>
          </a:p>
          <a:p>
            <a:r>
              <a:rPr lang="sq-AL" noProof="0" dirty="0" smtClean="0"/>
              <a:t>Kalendari për takimin e punës </a:t>
            </a:r>
          </a:p>
          <a:p>
            <a:r>
              <a:rPr lang="sq-AL" noProof="0" dirty="0" smtClean="0"/>
              <a:t>Prezantim i shkurtër dhe vështrim i përgjithshëm i propozimit</a:t>
            </a:r>
          </a:p>
          <a:p>
            <a:r>
              <a:rPr lang="sq-AL" noProof="0" dirty="0" smtClean="0"/>
              <a:t>Diskutim i pyetjeve kryesore</a:t>
            </a:r>
          </a:p>
          <a:p>
            <a:r>
              <a:rPr lang="sq-AL" noProof="0" dirty="0" smtClean="0"/>
              <a:t>Diskutim i detajuar sipas seksionit /pikë</a:t>
            </a:r>
            <a:r>
              <a:rPr lang="sq-AL" dirty="0" smtClean="0"/>
              <a:t>s</a:t>
            </a:r>
            <a:endParaRPr lang="sq-AL" noProof="0" dirty="0">
              <a:solidFill>
                <a:srgbClr val="FF0000"/>
              </a:solidFill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FCADC-0977-4DF9-A3E3-42A1C14D0AB3}" type="slidenum">
              <a:rPr lang="de-CH" smtClean="0"/>
              <a:t>2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2726240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q-AL" b="1" noProof="0" dirty="0" smtClean="0"/>
              <a:t>Konteksti dhe qëllimi i takimit të punës</a:t>
            </a:r>
            <a:endParaRPr lang="sq-AL" b="1" noProof="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q-AL" noProof="0" dirty="0" smtClean="0"/>
              <a:t>Arsyet për ndërhyrjen e </a:t>
            </a:r>
            <a:r>
              <a:rPr lang="sq-AL" noProof="0" dirty="0" err="1" smtClean="0"/>
              <a:t>dldp</a:t>
            </a:r>
            <a:endParaRPr lang="sq-AL" noProof="0" dirty="0" smtClean="0"/>
          </a:p>
          <a:p>
            <a:r>
              <a:rPr lang="sq-AL" noProof="0" dirty="0" smtClean="0"/>
              <a:t>Qasja e ndërhyrjes</a:t>
            </a:r>
          </a:p>
          <a:p>
            <a:r>
              <a:rPr lang="sq-AL" noProof="0" dirty="0" smtClean="0"/>
              <a:t>Rezultatet e planifikuara nga ndërhyrja</a:t>
            </a:r>
          </a:p>
          <a:p>
            <a:r>
              <a:rPr lang="sq-AL" noProof="0" dirty="0" smtClean="0"/>
              <a:t>Qëllimi i takimit të punës dhe mënyrat e procedurave</a:t>
            </a:r>
            <a:endParaRPr lang="sq-AL" noProof="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FCADC-0977-4DF9-A3E3-42A1C14D0AB3}" type="slidenum">
              <a:rPr lang="de-CH" smtClean="0"/>
              <a:t>3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0164909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noProof="0" dirty="0" err="1" smtClean="0"/>
              <a:t>Programi</a:t>
            </a:r>
            <a:r>
              <a:rPr lang="en-US" b="1" noProof="0" dirty="0" smtClean="0"/>
              <a:t> </a:t>
            </a:r>
            <a:r>
              <a:rPr lang="en-US" b="1" noProof="0" dirty="0" err="1" smtClean="0"/>
              <a:t>i</a:t>
            </a:r>
            <a:r>
              <a:rPr lang="sq-AL" b="1" noProof="0" dirty="0" smtClean="0"/>
              <a:t> </a:t>
            </a:r>
            <a:r>
              <a:rPr lang="sq-AL" b="1" dirty="0"/>
              <a:t>takim punë</a:t>
            </a:r>
            <a:r>
              <a:rPr lang="en-US" b="1" noProof="0" dirty="0" smtClean="0"/>
              <a:t>s</a:t>
            </a:r>
            <a:endParaRPr lang="sq-AL" b="1" noProof="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sq-AL" dirty="0" smtClean="0"/>
              <a:t>09:00 Hapja, konteksti dhe qëllimi i takimit të punës</a:t>
            </a:r>
          </a:p>
          <a:p>
            <a:pPr marL="0" indent="0">
              <a:buNone/>
            </a:pPr>
            <a:r>
              <a:rPr lang="sq-AL" dirty="0" smtClean="0"/>
              <a:t>09:15 Prezantimi i shkurtër në inputin e </a:t>
            </a:r>
            <a:r>
              <a:rPr lang="sq-AL" dirty="0" err="1" smtClean="0"/>
              <a:t>dldp</a:t>
            </a:r>
            <a:endParaRPr lang="sq-AL" dirty="0" smtClean="0"/>
          </a:p>
          <a:p>
            <a:pPr marL="0" indent="0">
              <a:buNone/>
            </a:pPr>
            <a:r>
              <a:rPr lang="sq-AL" dirty="0" smtClean="0"/>
              <a:t>09:30 Diskutimi i pyetjeve kryesore</a:t>
            </a:r>
          </a:p>
          <a:p>
            <a:pPr marL="0" indent="0">
              <a:buNone/>
            </a:pPr>
            <a:r>
              <a:rPr lang="sq-AL" dirty="0" smtClean="0"/>
              <a:t>10:00 Diskutimi i detajuar sipas seksionit /pikës, duke përfshirë vlerësimet mbi legjislacionin aktual</a:t>
            </a:r>
          </a:p>
          <a:p>
            <a:pPr marL="457200" lvl="1" indent="0">
              <a:buNone/>
            </a:pPr>
            <a:r>
              <a:rPr lang="sq-AL" dirty="0" smtClean="0"/>
              <a:t>10:00 Dispozita</a:t>
            </a:r>
            <a:r>
              <a:rPr lang="en-US" dirty="0" smtClean="0"/>
              <a:t>t e </a:t>
            </a:r>
            <a:r>
              <a:rPr lang="sq-AL" dirty="0" smtClean="0"/>
              <a:t>përgjithshme</a:t>
            </a:r>
          </a:p>
          <a:p>
            <a:pPr marL="457200" lvl="1" indent="0">
              <a:buNone/>
            </a:pPr>
            <a:r>
              <a:rPr lang="sq-AL" dirty="0" smtClean="0"/>
              <a:t>10:15 Parimet për menaxhimin e përgjithshëm të financave vendore</a:t>
            </a:r>
          </a:p>
          <a:p>
            <a:pPr marL="457200" lvl="1" indent="0">
              <a:buNone/>
            </a:pPr>
            <a:r>
              <a:rPr lang="sq-AL" dirty="0" smtClean="0"/>
              <a:t>10:30 Instrumente të planifikimit dhe raportimit</a:t>
            </a:r>
          </a:p>
          <a:p>
            <a:pPr marL="457200" lvl="1" indent="0">
              <a:buNone/>
            </a:pPr>
            <a:r>
              <a:rPr lang="sq-AL" dirty="0" smtClean="0"/>
              <a:t>11:10 Përgatitja, miratimi dhe ndryshimet e buxhetit</a:t>
            </a:r>
          </a:p>
          <a:p>
            <a:pPr marL="457200" lvl="1" indent="0">
              <a:buNone/>
            </a:pPr>
            <a:r>
              <a:rPr lang="sq-AL" dirty="0" smtClean="0"/>
              <a:t>11:40 Pushim</a:t>
            </a:r>
          </a:p>
          <a:p>
            <a:pPr marL="457200" lvl="1" indent="0">
              <a:buNone/>
            </a:pPr>
            <a:r>
              <a:rPr lang="sq-AL" dirty="0" smtClean="0"/>
              <a:t>11:50 Zbatimi i buxhetit </a:t>
            </a:r>
          </a:p>
          <a:p>
            <a:pPr marL="457200" lvl="1" indent="0">
              <a:buNone/>
            </a:pPr>
            <a:r>
              <a:rPr lang="sq-AL" dirty="0" smtClean="0"/>
              <a:t>12:15 Monitorimi, mbikëqyrja, auditimit të jashtëm dhe kontrolli publik strategjik </a:t>
            </a:r>
          </a:p>
          <a:p>
            <a:pPr marL="457200" lvl="1" indent="0">
              <a:buNone/>
            </a:pPr>
            <a:r>
              <a:rPr lang="sq-AL" dirty="0" smtClean="0"/>
              <a:t>12:30 Kërkesat e buxhetimi, kontabilitetit dhe të raportimit</a:t>
            </a:r>
          </a:p>
          <a:p>
            <a:pPr marL="457200" lvl="1" indent="0">
              <a:buNone/>
            </a:pPr>
            <a:r>
              <a:rPr lang="sq-AL" dirty="0" smtClean="0"/>
              <a:t>12:45 Sanksionet në rast të pa</a:t>
            </a:r>
            <a:r>
              <a:rPr lang="en-US" dirty="0" smtClean="0"/>
              <a:t> </a:t>
            </a:r>
            <a:r>
              <a:rPr lang="sq-AL" dirty="0" err="1" smtClean="0"/>
              <a:t>pajtueshëmrisë</a:t>
            </a:r>
            <a:r>
              <a:rPr lang="sq-AL" dirty="0" smtClean="0"/>
              <a:t> dhe zgjidhja e problemeve financiare</a:t>
            </a:r>
          </a:p>
          <a:p>
            <a:pPr marL="457200" lvl="1" indent="0">
              <a:buNone/>
            </a:pPr>
            <a:r>
              <a:rPr lang="sq-AL" dirty="0" smtClean="0"/>
              <a:t>13:00 Diskutimi i shkurtër </a:t>
            </a:r>
            <a:r>
              <a:rPr lang="en-US" dirty="0" err="1" smtClean="0"/>
              <a:t>pvr</a:t>
            </a:r>
            <a:r>
              <a:rPr lang="en-US" dirty="0" smtClean="0"/>
              <a:t> </a:t>
            </a:r>
            <a:r>
              <a:rPr lang="sq-AL" dirty="0" smtClean="0"/>
              <a:t>ndjekjen në vazhdim dhe mbylljen e takimit të punës</a:t>
            </a:r>
            <a:endParaRPr lang="sq-AL" noProof="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FCADC-0977-4DF9-A3E3-42A1C14D0AB3}" type="slidenum">
              <a:rPr lang="de-CH" smtClean="0"/>
              <a:t>4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5647818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q-AL" b="1" noProof="0" dirty="0" smtClean="0"/>
              <a:t>Prezantim </a:t>
            </a:r>
            <a:r>
              <a:rPr lang="en-US" b="1" noProof="0" dirty="0" err="1" smtClean="0"/>
              <a:t>i</a:t>
            </a:r>
            <a:r>
              <a:rPr lang="sq-AL" b="1" noProof="0" dirty="0" smtClean="0"/>
              <a:t> shkurtër dhe vështrim </a:t>
            </a:r>
            <a:r>
              <a:rPr lang="en-US" b="1" noProof="0" dirty="0" err="1" smtClean="0"/>
              <a:t>i</a:t>
            </a:r>
            <a:r>
              <a:rPr lang="sq-AL" b="1" noProof="0" dirty="0" smtClean="0"/>
              <a:t> përgjithshëm </a:t>
            </a:r>
            <a:r>
              <a:rPr lang="en-US" b="1" noProof="0" dirty="0" err="1" smtClean="0"/>
              <a:t>i</a:t>
            </a:r>
            <a:r>
              <a:rPr lang="sq-AL" b="1" noProof="0" dirty="0" smtClean="0"/>
              <a:t> propozimit</a:t>
            </a:r>
            <a:endParaRPr lang="sq-AL" b="1" noProof="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q-AL" noProof="0" dirty="0" smtClean="0"/>
              <a:t>Detyra: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sq-AL" dirty="0" smtClean="0"/>
              <a:t>Përgatitini një modeli të plotë për pjesën e MFP të ligjit për financat vendore; përjashtuar pjesën e të ardhurave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sq-AL" dirty="0" smtClean="0"/>
              <a:t>Krahasoni modelin me legjislacionin aktual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sq-AL" dirty="0" smtClean="0"/>
              <a:t>Mblidhni njohuri mbi gjendjen praktikës aktuale vendore të MFP</a:t>
            </a:r>
          </a:p>
          <a:p>
            <a:pPr marL="457200" lvl="1" indent="0">
              <a:buNone/>
            </a:pPr>
            <a:endParaRPr lang="sq-AL" dirty="0" smtClean="0"/>
          </a:p>
          <a:p>
            <a:r>
              <a:rPr lang="sq-AL" noProof="0" dirty="0" smtClean="0"/>
              <a:t>Rezultate aktuale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sq-AL" dirty="0" smtClean="0"/>
              <a:t>Draft model i bazuar në teorinë e MFP-së, standardet e praktikave të mira ndërkombëtare dhe legjislacionin në vendet e tjera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sq-AL" dirty="0" smtClean="0"/>
              <a:t>Model </a:t>
            </a:r>
            <a:r>
              <a:rPr lang="en-US" dirty="0" err="1" smtClean="0"/>
              <a:t>i</a:t>
            </a:r>
            <a:r>
              <a:rPr lang="sq-AL" dirty="0" smtClean="0"/>
              <a:t> krahasuar me legjislacionin aktual në Shqipëri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sq-AL" dirty="0" smtClean="0"/>
              <a:t>Raportet nga vlerësimet e shpejta të MFP-së nga 3 bashki (Shkodër, Lezhë, Durrës) dhe vlerësimi </a:t>
            </a:r>
            <a:r>
              <a:rPr lang="en-US" dirty="0" err="1" smtClean="0"/>
              <a:t>i</a:t>
            </a:r>
            <a:r>
              <a:rPr lang="sq-AL" dirty="0" smtClean="0"/>
              <a:t> bazuar në studimin nga 53 bashki të kryer nga ekspertët shqiptarë të bashkive</a:t>
            </a:r>
            <a:endParaRPr lang="sq-AL" noProof="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FCADC-0977-4DF9-A3E3-42A1C14D0AB3}" type="slidenum">
              <a:rPr lang="de-CH" smtClean="0"/>
              <a:t>5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3259866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q-AL" b="1" noProof="0" dirty="0" smtClean="0"/>
              <a:t>Struktura e modelit të MFP</a:t>
            </a:r>
            <a:endParaRPr lang="sq-AL" b="1" noProof="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sq-AL" noProof="0" dirty="0" smtClean="0"/>
              <a:t>Kapitujt </a:t>
            </a:r>
          </a:p>
          <a:p>
            <a:pPr marL="914400" lvl="1" indent="-457200">
              <a:buFont typeface="+mj-lt"/>
              <a:buAutoNum type="arabicPeriod"/>
            </a:pPr>
            <a:r>
              <a:rPr lang="sq-AL" dirty="0" smtClean="0"/>
              <a:t>Dispozitat e përgjithshme</a:t>
            </a:r>
          </a:p>
          <a:p>
            <a:pPr marL="914400" lvl="1" indent="-457200">
              <a:buFont typeface="+mj-lt"/>
              <a:buAutoNum type="arabicPeriod"/>
            </a:pPr>
            <a:r>
              <a:rPr lang="sq-AL" dirty="0" smtClean="0"/>
              <a:t>Parimet e menaxhimit të përgjithshëm të financave vendore </a:t>
            </a:r>
          </a:p>
          <a:p>
            <a:pPr marL="914400" lvl="1" indent="-457200">
              <a:buFont typeface="+mj-lt"/>
              <a:buAutoNum type="arabicPeriod"/>
            </a:pPr>
            <a:r>
              <a:rPr lang="sq-AL" dirty="0" smtClean="0"/>
              <a:t>Instrumentet e planifikimit dhe raportimit</a:t>
            </a:r>
          </a:p>
          <a:p>
            <a:pPr marL="914400" lvl="1" indent="-457200">
              <a:buFont typeface="+mj-lt"/>
              <a:buAutoNum type="arabicPeriod"/>
            </a:pPr>
            <a:r>
              <a:rPr lang="sq-AL" dirty="0" smtClean="0"/>
              <a:t>Përgatitja, miratimi dhe ndryshimet e buxhetit</a:t>
            </a:r>
          </a:p>
          <a:p>
            <a:pPr marL="914400" lvl="1" indent="-457200">
              <a:buFont typeface="+mj-lt"/>
              <a:buAutoNum type="arabicPeriod"/>
            </a:pPr>
            <a:r>
              <a:rPr lang="sq-AL" dirty="0" smtClean="0"/>
              <a:t>Zbatimi i buxhetit</a:t>
            </a:r>
          </a:p>
          <a:p>
            <a:pPr marL="914400" lvl="1" indent="-457200">
              <a:buFont typeface="+mj-lt"/>
              <a:buAutoNum type="arabicPeriod"/>
            </a:pPr>
            <a:r>
              <a:rPr lang="sq-AL" dirty="0" smtClean="0"/>
              <a:t>Monitorimi, mbikëqyrja, auditi i jashtëm dhe kontrolli publik strategjik </a:t>
            </a:r>
          </a:p>
          <a:p>
            <a:pPr marL="914400" lvl="1" indent="-457200">
              <a:buFont typeface="+mj-lt"/>
              <a:buAutoNum type="arabicPeriod"/>
            </a:pPr>
            <a:r>
              <a:rPr lang="sq-AL" dirty="0" smtClean="0"/>
              <a:t>Kërkesat e buxhetimi, kontabilitetit dhe raportimit</a:t>
            </a:r>
          </a:p>
          <a:p>
            <a:pPr marL="914400" lvl="1" indent="-457200">
              <a:buFont typeface="+mj-lt"/>
              <a:buAutoNum type="arabicPeriod"/>
            </a:pPr>
            <a:r>
              <a:rPr lang="sq-AL" dirty="0" smtClean="0"/>
              <a:t>Sanksionet në rast të pa</a:t>
            </a:r>
            <a:r>
              <a:rPr lang="en-US" dirty="0" smtClean="0"/>
              <a:t> </a:t>
            </a:r>
            <a:r>
              <a:rPr lang="sq-AL" dirty="0" err="1" smtClean="0"/>
              <a:t>pajtueshëmrisë</a:t>
            </a:r>
            <a:r>
              <a:rPr lang="sq-AL" dirty="0" smtClean="0"/>
              <a:t> dhe zgjidhja e problemeve financiare</a:t>
            </a:r>
          </a:p>
          <a:p>
            <a:pPr marL="457200" lvl="1" indent="0">
              <a:buNone/>
            </a:pPr>
            <a:endParaRPr lang="sq-AL" noProof="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FCADC-0977-4DF9-A3E3-42A1C14D0AB3}" type="slidenum">
              <a:rPr lang="de-CH" smtClean="0"/>
              <a:t>6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8323029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q-AL" b="1" noProof="0" dirty="0" smtClean="0"/>
              <a:t>Rëndësia e legjislacionit të përmirësua</a:t>
            </a:r>
            <a:r>
              <a:rPr lang="sq-AL" b="1" dirty="0" smtClean="0"/>
              <a:t>r </a:t>
            </a:r>
            <a:r>
              <a:rPr lang="sq-AL" b="1" noProof="0" dirty="0" smtClean="0"/>
              <a:t>për MFP vendore</a:t>
            </a:r>
            <a:endParaRPr lang="sq-AL" b="1" noProof="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q-AL" noProof="0" dirty="0" smtClean="0"/>
              <a:t>Legjislacioni aktual adreson pjesë të çeshiteve të identifikuara në model;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noProof="0" dirty="0" smtClean="0"/>
              <a:t>N</a:t>
            </a:r>
            <a:r>
              <a:rPr lang="sq-AL" dirty="0" smtClean="0"/>
              <a:t>ë</a:t>
            </a:r>
            <a:r>
              <a:rPr lang="en-US" dirty="0" smtClean="0"/>
              <a:t> </a:t>
            </a:r>
            <a:r>
              <a:rPr lang="en-US" dirty="0" err="1" smtClean="0"/>
              <a:t>disa</a:t>
            </a:r>
            <a:r>
              <a:rPr lang="en-US" dirty="0" smtClean="0"/>
              <a:t> </a:t>
            </a:r>
            <a:r>
              <a:rPr lang="en-US" dirty="0" err="1" smtClean="0"/>
              <a:t>pjes</a:t>
            </a:r>
            <a:r>
              <a:rPr lang="sq-AL" dirty="0" smtClean="0"/>
              <a:t>ë</a:t>
            </a:r>
            <a:r>
              <a:rPr lang="sq-AL" noProof="0" dirty="0" smtClean="0"/>
              <a:t>, legjislacioni aktual </a:t>
            </a:r>
            <a:r>
              <a:rPr lang="sq-AL" dirty="0" smtClean="0"/>
              <a:t>ë</a:t>
            </a:r>
            <a:r>
              <a:rPr lang="en-US" noProof="0" dirty="0" err="1" smtClean="0"/>
              <a:t>sht</a:t>
            </a:r>
            <a:r>
              <a:rPr lang="sq-AL" dirty="0" smtClean="0"/>
              <a:t>ë</a:t>
            </a:r>
            <a:r>
              <a:rPr lang="en-US" dirty="0" smtClean="0"/>
              <a:t> </a:t>
            </a:r>
            <a:r>
              <a:rPr lang="sq-AL" noProof="0" dirty="0" smtClean="0"/>
              <a:t>plotësit në përputhje me modelin (mundësisht dispozita alternative)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sq-AL" dirty="0" smtClean="0"/>
              <a:t>Fusha të gjera </a:t>
            </a:r>
            <a:r>
              <a:rPr lang="sq-AL" noProof="0" dirty="0" smtClean="0"/>
              <a:t>të pambuluara apo të paplota</a:t>
            </a:r>
          </a:p>
          <a:p>
            <a:r>
              <a:rPr lang="sq-AL" noProof="0" dirty="0" smtClean="0"/>
              <a:t>Legjislacioni aktual jo praktik për përdorim nga bashkitë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sq-AL" noProof="0" dirty="0" smtClean="0"/>
              <a:t>Shumë ligje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sq-AL" noProof="0" dirty="0" smtClean="0"/>
              <a:t>Niveli vendor merret në konsideratë vetëm pjesërisht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sq-AL" noProof="0" dirty="0" smtClean="0"/>
              <a:t>Ndonjëherë jo e qartë nëse dispozitat janë të zbatueshme dhe për bashkitë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sq-AL" noProof="0" dirty="0" smtClean="0"/>
              <a:t>Mungon qartësia në legjislacionin aktual veçanërisht sa </a:t>
            </a:r>
            <a:r>
              <a:rPr lang="en-US" noProof="0" dirty="0" err="1" smtClean="0"/>
              <a:t>i</a:t>
            </a:r>
            <a:r>
              <a:rPr lang="sq-AL" noProof="0" dirty="0" smtClean="0"/>
              <a:t> takon bashkive</a:t>
            </a:r>
          </a:p>
          <a:p>
            <a:r>
              <a:rPr lang="sq-AL" noProof="0" dirty="0" smtClean="0"/>
              <a:t>Prova të qarta nga vlerësimi </a:t>
            </a:r>
            <a:r>
              <a:rPr lang="en-US" noProof="0" dirty="0" err="1" smtClean="0"/>
              <a:t>i</a:t>
            </a:r>
            <a:r>
              <a:rPr lang="sq-AL" dirty="0"/>
              <a:t> shpejtë </a:t>
            </a:r>
            <a:r>
              <a:rPr lang="en-US" dirty="0" err="1" smtClean="0"/>
              <a:t>i</a:t>
            </a:r>
            <a:r>
              <a:rPr lang="sq-AL" noProof="0" dirty="0" smtClean="0"/>
              <a:t> MFP dhe nga sondazhi </a:t>
            </a:r>
            <a:r>
              <a:rPr lang="en-US" noProof="0" dirty="0" err="1" smtClean="0"/>
              <a:t>i</a:t>
            </a:r>
            <a:r>
              <a:rPr lang="sq-AL" noProof="0" dirty="0" smtClean="0"/>
              <a:t> MFP që ka një </a:t>
            </a:r>
            <a:r>
              <a:rPr lang="sq-AL" dirty="0" smtClean="0"/>
              <a:t>nevojë për një legjislacion më të qartë dhe të plotë </a:t>
            </a:r>
            <a:r>
              <a:rPr lang="sq-AL" noProof="0" dirty="0" smtClean="0"/>
              <a:t>për MFP vendor</a:t>
            </a:r>
            <a:r>
              <a:rPr lang="en-US" noProof="0" dirty="0" smtClean="0"/>
              <a:t>e</a:t>
            </a:r>
            <a:r>
              <a:rPr lang="sq-AL" noProof="0" dirty="0" smtClean="0"/>
              <a:t>, </a:t>
            </a:r>
            <a:r>
              <a:rPr lang="en-US" noProof="0" dirty="0" err="1" smtClean="0"/>
              <a:t>dhe</a:t>
            </a:r>
            <a:r>
              <a:rPr lang="en-US" noProof="0" dirty="0" smtClean="0"/>
              <a:t> </a:t>
            </a:r>
            <a:r>
              <a:rPr lang="sq-AL" noProof="0" dirty="0" smtClean="0"/>
              <a:t>për më shumë udhëzues dhe mbështetje menaxhues</a:t>
            </a:r>
            <a:r>
              <a:rPr lang="en-US" noProof="0" dirty="0" smtClean="0"/>
              <a:t>e.</a:t>
            </a:r>
            <a:endParaRPr lang="sq-AL" noProof="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FCADC-0977-4DF9-A3E3-42A1C14D0AB3}" type="slidenum">
              <a:rPr lang="de-CH" smtClean="0"/>
              <a:t>7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9951088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q-AL" b="1" noProof="0" dirty="0" smtClean="0"/>
              <a:t>Diskutimi </a:t>
            </a:r>
            <a:r>
              <a:rPr lang="en-US" b="1" noProof="0" dirty="0" err="1" smtClean="0"/>
              <a:t>i</a:t>
            </a:r>
            <a:r>
              <a:rPr lang="sq-AL" b="1" noProof="0" dirty="0" smtClean="0"/>
              <a:t> çështjeve kryesore</a:t>
            </a:r>
            <a:endParaRPr lang="sq-AL" b="1" noProof="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804266"/>
          </a:xfrm>
        </p:spPr>
        <p:txBody>
          <a:bodyPr>
            <a:normAutofit/>
          </a:bodyPr>
          <a:lstStyle/>
          <a:p>
            <a:r>
              <a:rPr lang="sq-AL" noProof="0" dirty="0" smtClean="0"/>
              <a:t>A është </a:t>
            </a:r>
            <a:r>
              <a:rPr lang="en-US" noProof="0" dirty="0" err="1" smtClean="0"/>
              <a:t>i</a:t>
            </a:r>
            <a:r>
              <a:rPr lang="sq-AL" noProof="0" dirty="0" smtClean="0"/>
              <a:t> nevojshëm legjislacioni </a:t>
            </a:r>
            <a:r>
              <a:rPr lang="en-US" noProof="0" dirty="0" err="1" smtClean="0"/>
              <a:t>i</a:t>
            </a:r>
            <a:r>
              <a:rPr lang="sq-AL" noProof="0" dirty="0" smtClean="0"/>
              <a:t> përmirësuar </a:t>
            </a:r>
            <a:r>
              <a:rPr lang="en-US" noProof="0" dirty="0" err="1" smtClean="0"/>
              <a:t>i</a:t>
            </a:r>
            <a:r>
              <a:rPr lang="sq-AL" noProof="0" dirty="0" smtClean="0"/>
              <a:t> MFP vendore?</a:t>
            </a:r>
          </a:p>
          <a:p>
            <a:r>
              <a:rPr lang="sq-AL" noProof="0" dirty="0" smtClean="0"/>
              <a:t>A adreson modeli çështjet e duhura?</a:t>
            </a:r>
          </a:p>
          <a:p>
            <a:r>
              <a:rPr lang="sq-AL" noProof="0" dirty="0" smtClean="0"/>
              <a:t>A janë fusha të rëndësishme ende të pambuluara?</a:t>
            </a:r>
          </a:p>
          <a:p>
            <a:endParaRPr lang="sq-AL" noProof="0" dirty="0" smtClean="0"/>
          </a:p>
          <a:p>
            <a:endParaRPr lang="sq-AL" noProof="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FCADC-0977-4DF9-A3E3-42A1C14D0AB3}" type="slidenum">
              <a:rPr lang="de-CH" smtClean="0"/>
              <a:t>8</a:t>
            </a:fld>
            <a:endParaRPr lang="de-CH"/>
          </a:p>
        </p:txBody>
      </p:sp>
      <p:sp>
        <p:nvSpPr>
          <p:cNvPr id="5" name="Textfeld 4"/>
          <p:cNvSpPr txBox="1"/>
          <p:nvPr/>
        </p:nvSpPr>
        <p:spPr>
          <a:xfrm>
            <a:off x="903316" y="3906981"/>
            <a:ext cx="11449396" cy="19082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q-AL" sz="4400" dirty="0" smtClean="0"/>
              <a:t>Diskutim i detajuar</a:t>
            </a:r>
          </a:p>
          <a:p>
            <a:endParaRPr lang="sq-AL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q-AL" sz="2800" dirty="0" smtClean="0"/>
              <a:t>Sipas seksionit /pikës së versionit të modelit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q-AL" sz="2800" dirty="0" smtClean="0"/>
              <a:t>P</a:t>
            </a:r>
            <a:r>
              <a:rPr lang="sq-AL" sz="2800" dirty="0" smtClean="0"/>
              <a:t>ë</a:t>
            </a:r>
            <a:r>
              <a:rPr lang="sq-AL" sz="2800" dirty="0" smtClean="0"/>
              <a:t>rfshir</a:t>
            </a:r>
            <a:r>
              <a:rPr lang="sq-AL" sz="2800" dirty="0" smtClean="0"/>
              <a:t>ë </a:t>
            </a:r>
            <a:r>
              <a:rPr lang="sq-AL" sz="2800" dirty="0" smtClean="0"/>
              <a:t>vler</a:t>
            </a:r>
            <a:r>
              <a:rPr lang="sq-AL" sz="2800" dirty="0" smtClean="0"/>
              <a:t>ë</a:t>
            </a:r>
            <a:r>
              <a:rPr lang="sq-AL" sz="2800" dirty="0" smtClean="0"/>
              <a:t>sime p</a:t>
            </a:r>
            <a:r>
              <a:rPr lang="sq-AL" sz="2800" dirty="0" smtClean="0"/>
              <a:t>ë</a:t>
            </a:r>
            <a:r>
              <a:rPr lang="sq-AL" sz="2800" dirty="0" smtClean="0"/>
              <a:t>r legjislacionin aktual</a:t>
            </a:r>
            <a:endParaRPr lang="sq-AL" sz="2800" dirty="0"/>
          </a:p>
        </p:txBody>
      </p:sp>
    </p:spTree>
    <p:extLst>
      <p:ext uri="{BB962C8B-B14F-4D97-AF65-F5344CB8AC3E}">
        <p14:creationId xmlns:p14="http://schemas.microsoft.com/office/powerpoint/2010/main" val="731693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72</TotalTime>
  <Words>575</Words>
  <Application>Microsoft Office PowerPoint</Application>
  <PresentationFormat>Widescreen</PresentationFormat>
  <Paragraphs>77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Courier New</vt:lpstr>
      <vt:lpstr>Office</vt:lpstr>
      <vt:lpstr>Ligji për Financat Vendore Seksioni B: MFP</vt:lpstr>
      <vt:lpstr>Përmbajtja</vt:lpstr>
      <vt:lpstr>Konteksti dhe qëllimi i takimit të punës</vt:lpstr>
      <vt:lpstr>Programi i takim punës</vt:lpstr>
      <vt:lpstr>Prezantim i shkurtër dhe vështrim i përgjithshëm i propozimit</vt:lpstr>
      <vt:lpstr>Struktura e modelit të MFP</vt:lpstr>
      <vt:lpstr>Rëndësia e legjislacionit të përmirësuar për MFP vendore</vt:lpstr>
      <vt:lpstr>Diskutimi i çështjeve kryesore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Law on Local Finances Section B: PFM</dc:title>
  <dc:creator>Stefan Pfaeffli</dc:creator>
  <cp:lastModifiedBy>xx</cp:lastModifiedBy>
  <cp:revision>33</cp:revision>
  <dcterms:created xsi:type="dcterms:W3CDTF">2016-04-20T08:22:27Z</dcterms:created>
  <dcterms:modified xsi:type="dcterms:W3CDTF">2016-05-12T21:38:00Z</dcterms:modified>
</cp:coreProperties>
</file>